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FAF"/>
    <a:srgbClr val="FF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2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10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3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78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975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28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71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30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25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67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99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61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12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6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76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83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A367-3F28-47AA-9E96-87E9D855B02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3287A9-80B4-4A6E-A84E-DCA83ECD6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72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0826" y="381055"/>
            <a:ext cx="2618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7200" u="sng" dirty="0">
                <a:solidFill>
                  <a:srgbClr val="FF0000"/>
                </a:solidFill>
                <a:latin typeface="Aharoni" panose="02010803020104030203" pitchFamily="2" charset="-79"/>
              </a:rPr>
              <a:t>वचन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8990" y="1952108"/>
            <a:ext cx="6063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0C226"/>
              </a:buClr>
            </a:pPr>
            <a:r>
              <a:rPr lang="hi-IN" sz="2800" dirty="0">
                <a:solidFill>
                  <a:srgbClr val="EF0FAF"/>
                </a:solidFill>
              </a:rPr>
              <a:t>शब्द के जिस रूप से एक या एक से अधिक का बोध होता </a:t>
            </a:r>
            <a:r>
              <a:rPr lang="hi-IN" sz="2800" dirty="0" smtClean="0">
                <a:solidFill>
                  <a:srgbClr val="EF0FAF"/>
                </a:solidFill>
              </a:rPr>
              <a:t>है, उसे </a:t>
            </a:r>
            <a:r>
              <a:rPr lang="hi-IN" sz="2800" dirty="0">
                <a:solidFill>
                  <a:srgbClr val="EF0FAF"/>
                </a:solidFill>
              </a:rPr>
              <a:t>'वचन' कहते है।</a:t>
            </a:r>
            <a:endParaRPr lang="en-US" sz="2800" dirty="0">
              <a:solidFill>
                <a:srgbClr val="EF0FAF"/>
              </a:solidFill>
            </a:endParaRPr>
          </a:p>
          <a:p>
            <a:endParaRPr lang="en-US" sz="2800" dirty="0">
              <a:solidFill>
                <a:srgbClr val="EF0FA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227" y="3148559"/>
            <a:ext cx="3255546" cy="560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26" y="3338466"/>
            <a:ext cx="3255546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4" y="3720905"/>
            <a:ext cx="2323052" cy="1731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114" y="3709440"/>
            <a:ext cx="2428443" cy="17430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28282" y="5530334"/>
            <a:ext cx="101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600" dirty="0">
                <a:solidFill>
                  <a:srgbClr val="FF0000"/>
                </a:solidFill>
              </a:rPr>
              <a:t>घोड़ा</a:t>
            </a:r>
            <a:endParaRPr lang="hi-IN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4679" y="5543048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600" dirty="0">
                <a:solidFill>
                  <a:srgbClr val="FF0000"/>
                </a:solidFill>
              </a:rPr>
              <a:t>घोड़े</a:t>
            </a:r>
          </a:p>
        </p:txBody>
      </p:sp>
    </p:spTree>
    <p:extLst>
      <p:ext uri="{BB962C8B-B14F-4D97-AF65-F5344CB8AC3E}">
        <p14:creationId xmlns:p14="http://schemas.microsoft.com/office/powerpoint/2010/main" xmlns="" val="1952721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" y="142008"/>
            <a:ext cx="7450282" cy="581198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hi-IN" sz="2400" b="1" u="sng" dirty="0" smtClean="0">
                <a:solidFill>
                  <a:schemeClr val="accent4"/>
                </a:solidFill>
              </a:rPr>
              <a:t>एकवचन</a:t>
            </a:r>
            <a:r>
              <a:rPr lang="hi-IN" sz="2000" b="1" dirty="0">
                <a:solidFill>
                  <a:schemeClr val="tx1"/>
                </a:solidFill>
              </a:rPr>
              <a:t/>
            </a:r>
            <a:br>
              <a:rPr lang="hi-IN" sz="20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hi-IN" sz="2000" b="1" dirty="0" smtClean="0">
                <a:solidFill>
                  <a:srgbClr val="7030A0"/>
                </a:solidFill>
              </a:rPr>
              <a:t>संज्ञा के </a:t>
            </a:r>
            <a:r>
              <a:rPr lang="hi-IN" sz="2000" b="1" dirty="0">
                <a:solidFill>
                  <a:srgbClr val="7030A0"/>
                </a:solidFill>
              </a:rPr>
              <a:t>जिस रूप से एक व्यक्ति या एक वस्तु होने का ज्ञान हो, उसे एकवचन कहते है।</a:t>
            </a:r>
            <a:br>
              <a:rPr lang="hi-IN" sz="2000" b="1" dirty="0">
                <a:solidFill>
                  <a:srgbClr val="7030A0"/>
                </a:solidFill>
              </a:rPr>
            </a:br>
            <a:r>
              <a:rPr lang="hi-IN" sz="2000" b="1" dirty="0">
                <a:solidFill>
                  <a:srgbClr val="7030A0"/>
                </a:solidFill>
              </a:rPr>
              <a:t/>
            </a:r>
            <a:br>
              <a:rPr lang="hi-IN" sz="2000" b="1" dirty="0">
                <a:solidFill>
                  <a:srgbClr val="7030A0"/>
                </a:solidFill>
              </a:rPr>
            </a:br>
            <a:r>
              <a:rPr lang="hi-IN" sz="2000" b="1" dirty="0">
                <a:solidFill>
                  <a:srgbClr val="7030A0"/>
                </a:solidFill>
              </a:rPr>
              <a:t>जैसे - लड़का, लडकी, गाय, बन्दर, मोर, बेटी, घोडा, नदी, कमरा, घड़ी, घर, पर्वत, मैं, वह, यह, रुपया, अध्यापक, केला, चिड़िया, संतरा, गमला, तोता, चूहा आदि।</a:t>
            </a:r>
            <a:br>
              <a:rPr lang="hi-IN" sz="2000" b="1" dirty="0">
                <a:solidFill>
                  <a:srgbClr val="7030A0"/>
                </a:solidFill>
              </a:rPr>
            </a:b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hi-IN" sz="2400" b="1" u="sng" dirty="0" smtClean="0">
                <a:solidFill>
                  <a:schemeClr val="accent4"/>
                </a:solidFill>
              </a:rPr>
              <a:t>बहुवचन</a:t>
            </a:r>
            <a:r>
              <a:rPr lang="hi-IN" sz="2000" b="1" u="sng" dirty="0">
                <a:solidFill>
                  <a:schemeClr val="accent4"/>
                </a:solidFill>
              </a:rPr>
              <a:t/>
            </a:r>
            <a:br>
              <a:rPr lang="hi-IN" sz="2000" b="1" u="sng" dirty="0">
                <a:solidFill>
                  <a:schemeClr val="accent4"/>
                </a:solidFill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hi-IN" sz="2000" b="1" dirty="0" smtClean="0">
                <a:solidFill>
                  <a:srgbClr val="7030A0"/>
                </a:solidFill>
              </a:rPr>
              <a:t>शब्द </a:t>
            </a:r>
            <a:r>
              <a:rPr lang="hi-IN" sz="2000" b="1" dirty="0">
                <a:solidFill>
                  <a:srgbClr val="7030A0"/>
                </a:solidFill>
              </a:rPr>
              <a:t>के जिस रूप से एक से अधिक व्यक्ति या वस्तु होने का ज्ञान हो,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hi-IN" sz="2000" b="1" dirty="0">
                <a:solidFill>
                  <a:srgbClr val="7030A0"/>
                </a:solidFill>
              </a:rPr>
              <a:t>उसे बहुवचन कहते है।</a:t>
            </a:r>
            <a:br>
              <a:rPr lang="hi-IN" sz="2000" b="1" dirty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/>
            </a:r>
            <a:br>
              <a:rPr lang="en-US" sz="2000" b="1" dirty="0">
                <a:solidFill>
                  <a:srgbClr val="7030A0"/>
                </a:solidFill>
              </a:rPr>
            </a:br>
            <a:r>
              <a:rPr lang="hi-IN" sz="2000" b="1" dirty="0">
                <a:solidFill>
                  <a:srgbClr val="7030A0"/>
                </a:solidFill>
              </a:rPr>
              <a:t>जैसे - लडके, गायें, कपड़े, टोपियाँ, मालाएँ, स्त्रियाँ, बेटे, बेटियाँ, केले, गमले, चूहे, तोते, घोड़े, हम, वे, ये, लताएँ, गाड़ियाँ, रुपए आदि।</a:t>
            </a:r>
            <a:br>
              <a:rPr lang="hi-IN" sz="2000" b="1" dirty="0">
                <a:solidFill>
                  <a:srgbClr val="7030A0"/>
                </a:solidFill>
              </a:rPr>
            </a:br>
            <a:endParaRPr lang="hi-IN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376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</a:t>
            </a:r>
            <a:r>
              <a:rPr lang="hi-IN" b="1" dirty="0" smtClean="0"/>
              <a:t>एकवचन </a:t>
            </a:r>
            <a:r>
              <a:rPr lang="hi-IN" b="1" dirty="0"/>
              <a:t>और बहुवचन के कुछ नियम</a:t>
            </a:r>
            <a:r>
              <a:rPr lang="hi-IN" dirty="0"/>
              <a:t/>
            </a:r>
            <a:br>
              <a:rPr lang="hi-IN" dirty="0"/>
            </a:br>
            <a:endParaRPr lang="hi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hi-IN" sz="2000" dirty="0" smtClean="0">
                <a:solidFill>
                  <a:srgbClr val="00B0F0"/>
                </a:solidFill>
              </a:rPr>
              <a:t>1</a:t>
            </a:r>
            <a:r>
              <a:rPr lang="hi-IN" sz="2000" dirty="0">
                <a:solidFill>
                  <a:srgbClr val="00B0F0"/>
                </a:solidFill>
              </a:rPr>
              <a:t>. आदरणीय या सम्मानीय व्यक्तियों के लिए बहुवचन का ही प्रयोग होता है।</a:t>
            </a:r>
          </a:p>
          <a:p>
            <a:r>
              <a:rPr lang="hi-IN" sz="2000" dirty="0">
                <a:solidFill>
                  <a:srgbClr val="00B0F0"/>
                </a:solidFill>
              </a:rPr>
              <a:t>जैसे -</a:t>
            </a:r>
            <a:br>
              <a:rPr lang="hi-IN" sz="2000" dirty="0">
                <a:solidFill>
                  <a:srgbClr val="00B0F0"/>
                </a:solidFill>
              </a:rPr>
            </a:br>
            <a:r>
              <a:rPr lang="hi-IN" sz="2000" dirty="0" smtClean="0">
                <a:solidFill>
                  <a:srgbClr val="00B0F0"/>
                </a:solidFill>
              </a:rPr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i</a:t>
            </a:r>
            <a:r>
              <a:rPr lang="en-US" sz="2000" dirty="0">
                <a:solidFill>
                  <a:srgbClr val="00B0F0"/>
                </a:solidFill>
              </a:rPr>
              <a:t>) </a:t>
            </a:r>
            <a:r>
              <a:rPr lang="en-US" sz="2000" dirty="0" smtClean="0">
                <a:solidFill>
                  <a:srgbClr val="00B0F0"/>
                </a:solidFill>
              </a:rPr>
              <a:t>  </a:t>
            </a:r>
            <a:r>
              <a:rPr lang="hi-IN" sz="2000" b="1" dirty="0" smtClean="0">
                <a:solidFill>
                  <a:schemeClr val="accent5"/>
                </a:solidFill>
              </a:rPr>
              <a:t>गांधीजी</a:t>
            </a:r>
            <a:r>
              <a:rPr lang="hi-IN" sz="2000" dirty="0">
                <a:solidFill>
                  <a:srgbClr val="00B0F0"/>
                </a:solidFill>
              </a:rPr>
              <a:t> चंपारन आये </a:t>
            </a:r>
            <a:r>
              <a:rPr lang="hi-IN" sz="2000" b="1" dirty="0">
                <a:solidFill>
                  <a:srgbClr val="00B0F0"/>
                </a:solidFill>
              </a:rPr>
              <a:t>थे</a:t>
            </a:r>
            <a:r>
              <a:rPr lang="hi-IN" sz="2000" dirty="0">
                <a:solidFill>
                  <a:srgbClr val="00B0F0"/>
                </a:solidFill>
              </a:rPr>
              <a:t>।</a:t>
            </a:r>
            <a:br>
              <a:rPr lang="hi-IN" sz="2000" dirty="0">
                <a:solidFill>
                  <a:srgbClr val="00B0F0"/>
                </a:solidFill>
              </a:rPr>
            </a:br>
            <a:r>
              <a:rPr lang="hi-IN" sz="2000" dirty="0">
                <a:solidFill>
                  <a:srgbClr val="00B0F0"/>
                </a:solidFill>
              </a:rPr>
              <a:t>(</a:t>
            </a:r>
            <a:r>
              <a:rPr lang="en-US" sz="2000" dirty="0">
                <a:solidFill>
                  <a:srgbClr val="00B0F0"/>
                </a:solidFill>
              </a:rPr>
              <a:t>ii) 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hi-IN" sz="2000" b="1" dirty="0" smtClean="0">
                <a:solidFill>
                  <a:schemeClr val="accent5"/>
                </a:solidFill>
              </a:rPr>
              <a:t>शास्त्रीजी</a:t>
            </a:r>
            <a:r>
              <a:rPr lang="hi-IN" sz="2000" dirty="0">
                <a:solidFill>
                  <a:srgbClr val="00B0F0"/>
                </a:solidFill>
              </a:rPr>
              <a:t> बहुत ही सरल स्वभाव के </a:t>
            </a:r>
            <a:r>
              <a:rPr lang="hi-IN" sz="2000" b="1" dirty="0">
                <a:solidFill>
                  <a:srgbClr val="00B0F0"/>
                </a:solidFill>
              </a:rPr>
              <a:t>थे</a:t>
            </a:r>
            <a:r>
              <a:rPr lang="hi-IN" sz="2000" dirty="0">
                <a:solidFill>
                  <a:srgbClr val="00B0F0"/>
                </a:solidFill>
              </a:rPr>
              <a:t>।</a:t>
            </a:r>
            <a:br>
              <a:rPr lang="hi-IN" sz="2000" dirty="0">
                <a:solidFill>
                  <a:srgbClr val="00B0F0"/>
                </a:solidFill>
              </a:rPr>
            </a:br>
            <a:r>
              <a:rPr lang="hi-IN" sz="2000" dirty="0">
                <a:solidFill>
                  <a:srgbClr val="00B0F0"/>
                </a:solidFill>
              </a:rPr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iii) </a:t>
            </a:r>
            <a:r>
              <a:rPr lang="hi-IN" sz="2000" b="1" dirty="0" smtClean="0">
                <a:solidFill>
                  <a:schemeClr val="accent5"/>
                </a:solidFill>
              </a:rPr>
              <a:t>गुरूजी</a:t>
            </a:r>
            <a:r>
              <a:rPr lang="hi-IN" sz="2000" dirty="0">
                <a:solidFill>
                  <a:srgbClr val="00B0F0"/>
                </a:solidFill>
              </a:rPr>
              <a:t> आज नहीं </a:t>
            </a:r>
            <a:r>
              <a:rPr lang="hi-IN" sz="2000" b="1" dirty="0">
                <a:solidFill>
                  <a:srgbClr val="00B0F0"/>
                </a:solidFill>
              </a:rPr>
              <a:t>आये</a:t>
            </a:r>
            <a:r>
              <a:rPr lang="hi-IN" sz="2000" dirty="0">
                <a:solidFill>
                  <a:srgbClr val="00B0F0"/>
                </a:solidFill>
              </a:rPr>
              <a:t>।</a:t>
            </a:r>
            <a:br>
              <a:rPr lang="hi-IN" sz="2000" dirty="0">
                <a:solidFill>
                  <a:srgbClr val="00B0F0"/>
                </a:solidFill>
              </a:rPr>
            </a:br>
            <a:endParaRPr lang="hi-IN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097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5645" y="781687"/>
            <a:ext cx="3688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000" dirty="0">
                <a:solidFill>
                  <a:srgbClr val="FF0000"/>
                </a:solidFill>
              </a:rPr>
              <a:t>वचन के भेद :-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" y="1585445"/>
            <a:ext cx="2270661" cy="3401143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9373" y="1806065"/>
            <a:ext cx="2857501" cy="336756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19" name="Rectangle 18"/>
          <p:cNvSpPr/>
          <p:nvPr/>
        </p:nvSpPr>
        <p:spPr>
          <a:xfrm>
            <a:off x="725605" y="4912015"/>
            <a:ext cx="170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>
                <a:solidFill>
                  <a:srgbClr val="FF0000"/>
                </a:solidFill>
              </a:rPr>
              <a:t>छात्र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55282" y="5173625"/>
            <a:ext cx="1296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>
                <a:solidFill>
                  <a:srgbClr val="FF0000"/>
                </a:solidFill>
              </a:rPr>
              <a:t>छात्रगण</a:t>
            </a:r>
          </a:p>
          <a:p>
            <a:endParaRPr lang="hi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608" y="1585445"/>
            <a:ext cx="6061197" cy="36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947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890" y="2028065"/>
            <a:ext cx="40359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         </a:t>
            </a:r>
            <a:r>
              <a:rPr lang="hi-IN" sz="2400" b="1" dirty="0" smtClean="0">
                <a:solidFill>
                  <a:srgbClr val="002060"/>
                </a:solidFill>
              </a:rPr>
              <a:t>एकवचन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hi-IN" sz="2400" dirty="0"/>
              <a:t> </a:t>
            </a:r>
            <a:endParaRPr lang="en-US" sz="2400" dirty="0" smtClean="0">
              <a:solidFill>
                <a:srgbClr val="EF0FAF"/>
              </a:solidFill>
            </a:endParaRPr>
          </a:p>
          <a:p>
            <a:pPr marL="457200" indent="-457200">
              <a:buAutoNum type="arabicPeriod"/>
            </a:pPr>
            <a:r>
              <a:rPr lang="hi-IN" sz="2400" dirty="0" smtClean="0">
                <a:solidFill>
                  <a:srgbClr val="EF0FAF"/>
                </a:solidFill>
              </a:rPr>
              <a:t>जामुन </a:t>
            </a:r>
            <a:r>
              <a:rPr lang="hi-IN" sz="2400" dirty="0">
                <a:solidFill>
                  <a:srgbClr val="EF0FAF"/>
                </a:solidFill>
              </a:rPr>
              <a:t>का पेड़ हरा </a:t>
            </a:r>
            <a:r>
              <a:rPr lang="hi-IN" sz="2400" dirty="0" smtClean="0">
                <a:solidFill>
                  <a:srgbClr val="EF0FAF"/>
                </a:solidFill>
              </a:rPr>
              <a:t>है।</a:t>
            </a:r>
            <a:endParaRPr lang="en-US" sz="2400" dirty="0" smtClean="0">
              <a:solidFill>
                <a:srgbClr val="EF0FAF"/>
              </a:solidFill>
            </a:endParaRPr>
          </a:p>
          <a:p>
            <a:endParaRPr lang="en-US" sz="2400" dirty="0">
              <a:solidFill>
                <a:srgbClr val="EF0FAF"/>
              </a:solidFill>
            </a:endParaRPr>
          </a:p>
          <a:p>
            <a:r>
              <a:rPr lang="en-US" sz="2400" dirty="0" smtClean="0">
                <a:solidFill>
                  <a:srgbClr val="EF0FAF"/>
                </a:solidFill>
              </a:rPr>
              <a:t>2.  </a:t>
            </a:r>
            <a:r>
              <a:rPr lang="hi-IN" sz="2400" dirty="0" smtClean="0">
                <a:solidFill>
                  <a:srgbClr val="EF0FAF"/>
                </a:solidFill>
              </a:rPr>
              <a:t>छात्र </a:t>
            </a:r>
            <a:r>
              <a:rPr lang="hi-IN" sz="2400" dirty="0">
                <a:solidFill>
                  <a:srgbClr val="EF0FAF"/>
                </a:solidFill>
              </a:rPr>
              <a:t>बहुत व्यस्त </a:t>
            </a:r>
            <a:r>
              <a:rPr lang="hi-IN" sz="2400" dirty="0" smtClean="0">
                <a:solidFill>
                  <a:srgbClr val="EF0FAF"/>
                </a:solidFill>
              </a:rPr>
              <a:t>है</a:t>
            </a:r>
            <a:r>
              <a:rPr lang="hi-IN" sz="2400" dirty="0">
                <a:solidFill>
                  <a:srgbClr val="EF0FAF"/>
                </a:solidFill>
              </a:rPr>
              <a:t>।</a:t>
            </a:r>
            <a:endParaRPr lang="hi-IN" sz="3200" dirty="0">
              <a:solidFill>
                <a:srgbClr val="EF0FA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0627" y="521916"/>
            <a:ext cx="3822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hi-IN" sz="3200" dirty="0" smtClean="0">
                <a:solidFill>
                  <a:srgbClr val="FF0000"/>
                </a:solidFill>
              </a:rPr>
              <a:t>वचन </a:t>
            </a:r>
            <a:r>
              <a:rPr lang="hi-IN" sz="3200" dirty="0">
                <a:solidFill>
                  <a:srgbClr val="FF0000"/>
                </a:solidFill>
              </a:rPr>
              <a:t>के कुछ वाक्य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 rot="10800000" flipV="1">
            <a:off x="5076497" y="2028065"/>
            <a:ext cx="2191406" cy="33676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            </a:t>
            </a:r>
            <a:r>
              <a:rPr lang="hi-IN" sz="2400" b="1" dirty="0" smtClean="0">
                <a:solidFill>
                  <a:srgbClr val="002060"/>
                </a:solidFill>
              </a:rPr>
              <a:t>बहुवचन</a:t>
            </a:r>
            <a:endParaRPr lang="hi-IN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819171"/>
              </p:ext>
            </p:extLst>
          </p:nvPr>
        </p:nvGraphicFramePr>
        <p:xfrm>
          <a:off x="4635061" y="2638107"/>
          <a:ext cx="4903077" cy="1328949"/>
        </p:xfrm>
        <a:graphic>
          <a:graphicData uri="http://schemas.openxmlformats.org/drawingml/2006/table">
            <a:tbl>
              <a:tblPr/>
              <a:tblGrid>
                <a:gridCol w="4903077"/>
              </a:tblGrid>
              <a:tr h="132894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hi-IN" sz="2400" dirty="0" smtClean="0">
                          <a:solidFill>
                            <a:srgbClr val="EF0FAF"/>
                          </a:solidFill>
                          <a:effectLst/>
                        </a:rPr>
                        <a:t>जामुन </a:t>
                      </a:r>
                      <a:r>
                        <a:rPr lang="hi-IN" sz="2400" dirty="0">
                          <a:solidFill>
                            <a:srgbClr val="EF0FAF"/>
                          </a:solidFill>
                          <a:effectLst/>
                        </a:rPr>
                        <a:t>के पेड़ हरे हैं</a:t>
                      </a:r>
                      <a:r>
                        <a:rPr lang="hi-IN" sz="2400" dirty="0" smtClean="0">
                          <a:solidFill>
                            <a:srgbClr val="EF0FAF"/>
                          </a:solidFill>
                          <a:effectLst/>
                        </a:rPr>
                        <a:t>।</a:t>
                      </a:r>
                      <a:endParaRPr lang="en-US" sz="2400" dirty="0" smtClean="0">
                        <a:solidFill>
                          <a:srgbClr val="EF0FAF"/>
                        </a:solidFill>
                        <a:effectLst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en-US" sz="2400" b="0" i="0" kern="1200" dirty="0" smtClean="0">
                        <a:solidFill>
                          <a:srgbClr val="EF0FA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0" i="0" kern="1200" dirty="0" smtClean="0">
                          <a:solidFill>
                            <a:srgbClr val="EF0FA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0" i="0" kern="1200" baseline="0" dirty="0" smtClean="0">
                          <a:solidFill>
                            <a:srgbClr val="EF0FA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2400" b="0" i="0" kern="1200" dirty="0" smtClean="0">
                          <a:solidFill>
                            <a:srgbClr val="EF0FA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छात्रगण बहुत व्यस्त होते हैं</a:t>
                      </a:r>
                      <a:r>
                        <a:rPr lang="hi-IN" sz="1800" b="0" i="0" kern="1200" dirty="0" smtClean="0">
                          <a:solidFill>
                            <a:srgbClr val="EF0FA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।</a:t>
                      </a:r>
                      <a:endParaRPr lang="hi-IN" sz="2400" dirty="0">
                        <a:solidFill>
                          <a:srgbClr val="EF0FAF"/>
                        </a:solidFill>
                        <a:effectLst/>
                      </a:endParaRP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566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484" y="666318"/>
            <a:ext cx="6167007" cy="4625256"/>
          </a:xfrm>
          <a:prstGeom prst="rect">
            <a:avLst/>
          </a:prstGeom>
          <a:ln>
            <a:solidFill>
              <a:srgbClr val="FF66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sp>
        <p:nvSpPr>
          <p:cNvPr id="8" name="TextBox 7"/>
          <p:cNvSpPr txBox="1"/>
          <p:nvPr/>
        </p:nvSpPr>
        <p:spPr>
          <a:xfrm>
            <a:off x="10203872" y="6353586"/>
            <a:ext cx="177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chemeClr val="accent2">
                    <a:lumMod val="50000"/>
                  </a:schemeClr>
                </a:solidFill>
              </a:rPr>
              <a:t>रिमझिम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i-IN" dirty="0">
                <a:solidFill>
                  <a:schemeClr val="accent2">
                    <a:lumMod val="50000"/>
                  </a:schemeClr>
                </a:solidFill>
              </a:rPr>
              <a:t>द्वारा</a:t>
            </a:r>
          </a:p>
        </p:txBody>
      </p:sp>
    </p:spTree>
    <p:extLst>
      <p:ext uri="{BB962C8B-B14F-4D97-AF65-F5344CB8AC3E}">
        <p14:creationId xmlns:p14="http://schemas.microsoft.com/office/powerpoint/2010/main" xmlns="" val="2713844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81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Slide 1</vt:lpstr>
      <vt:lpstr>एकवचन  संज्ञा के जिस रूप से एक व्यक्ति या एक वस्तु होने का ज्ञान हो, उसे एकवचन कहते है।  जैसे - लड़का, लडकी, गाय, बन्दर, मोर, बेटी, घोडा, नदी, कमरा, घड़ी, घर, पर्वत, मैं, वह, यह, रुपया, अध्यापक, केला, चिड़िया, संतरा, गमला, तोता, चूहा आदि।   बहुवचन   शब्द के जिस रूप से एक से अधिक व्यक्ति या वस्तु होने का ज्ञान हो, उसे बहुवचन कहते है।  जैसे - लडके, गायें, कपड़े, टोपियाँ, मालाएँ, स्त्रियाँ, बेटे, बेटियाँ, केले, गमले, चूहे, तोते, घोड़े, हम, वे, ये, लताएँ, गाड़ियाँ, रुपए आदि। </vt:lpstr>
      <vt:lpstr>  एकवचन और बहुवचन के कुछ नियम </vt:lpstr>
      <vt:lpstr>Slide 4</vt:lpstr>
      <vt:lpstr>             बहुवचन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HARIOM</cp:lastModifiedBy>
  <cp:revision>55</cp:revision>
  <dcterms:created xsi:type="dcterms:W3CDTF">2020-07-02T11:17:08Z</dcterms:created>
  <dcterms:modified xsi:type="dcterms:W3CDTF">2020-07-10T04:25:33Z</dcterms:modified>
</cp:coreProperties>
</file>